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60000" cx="10692000"/>
  <p:notesSz cx="7560000" cy="10692000"/>
  <p:embeddedFontLst>
    <p:embeddedFont>
      <p:font typeface="Zen Kaku Gothic Antique Medium"/>
      <p:regular r:id="rId12"/>
      <p:bold r:id="rId13"/>
    </p:embeddedFont>
    <p:embeddedFont>
      <p:font typeface="Bellota"/>
      <p:regular r:id="rId14"/>
      <p:bold r:id="rId15"/>
      <p:italic r:id="rId16"/>
      <p:boldItalic r:id="rId17"/>
    </p:embeddedFont>
    <p:embeddedFont>
      <p:font typeface="Zen Kaku Gothic Antique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ZenKakuGothicAntiqueMedium-bold.fntdata"/><Relationship Id="rId12" Type="http://schemas.openxmlformats.org/officeDocument/2006/relationships/font" Target="fonts/ZenKakuGothicAntique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ellota-bold.fntdata"/><Relationship Id="rId14" Type="http://schemas.openxmlformats.org/officeDocument/2006/relationships/font" Target="fonts/Bellota-regular.fntdata"/><Relationship Id="rId17" Type="http://schemas.openxmlformats.org/officeDocument/2006/relationships/font" Target="fonts/Bellota-boldItalic.fntdata"/><Relationship Id="rId16" Type="http://schemas.openxmlformats.org/officeDocument/2006/relationships/font" Target="fonts/Bellota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ZenKakuGothicAntique-bold.fntdata"/><Relationship Id="rId6" Type="http://schemas.openxmlformats.org/officeDocument/2006/relationships/slide" Target="slides/slide1.xml"/><Relationship Id="rId18" Type="http://schemas.openxmlformats.org/officeDocument/2006/relationships/font" Target="fonts/ZenKakuGothicAntiq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2bddaa301_0_2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112bddaa30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2bddaa301_0_4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2bddaa3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2bddaa301_0_7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2bddaa30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2bddaa301_0_9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2bddaa30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2bddaa301_0_10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2bddaa30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025975" y="1696175"/>
            <a:ext cx="8640000" cy="15351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64468" y="3869618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Zen Kaku Gothic Antique Medium"/>
              <a:buNone/>
              <a:defRPr sz="24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00575" y="2430175"/>
            <a:ext cx="8091000" cy="1632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1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1">
  <p:cSld name="CUSTOM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>
            <p:ph idx="2" type="pic"/>
          </p:nvPr>
        </p:nvSpPr>
        <p:spPr>
          <a:xfrm>
            <a:off x="1229698" y="1085775"/>
            <a:ext cx="1448100" cy="57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"/>
          <p:cNvSpPr/>
          <p:nvPr>
            <p:ph idx="3" type="pic"/>
          </p:nvPr>
        </p:nvSpPr>
        <p:spPr>
          <a:xfrm>
            <a:off x="8014248" y="1085775"/>
            <a:ext cx="1448100" cy="5760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3325675" y="2275700"/>
            <a:ext cx="4040700" cy="199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13000" y="85525"/>
            <a:ext cx="6066000" cy="606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80000" y="455400"/>
            <a:ext cx="10332000" cy="664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Zen Kaku Gothic Antique Medium"/>
              <a:buNone/>
              <a:defRPr sz="36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026000" y="2520000"/>
            <a:ext cx="8640000" cy="4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spAutoFit/>
          </a:bodyPr>
          <a:lstStyle>
            <a:lvl1pPr indent="-3619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Zen Kaku Gothic Antique"/>
              <a:buChar char="●"/>
              <a:defRPr sz="21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○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■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●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○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■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●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○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Zen Kaku Gothic Antique"/>
              <a:buChar char="■"/>
              <a:defRPr sz="18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defRPr>
            </a:lvl9pPr>
          </a:lstStyle>
          <a:p/>
        </p:txBody>
      </p:sp>
      <p:sp>
        <p:nvSpPr>
          <p:cNvPr id="10" name="Google Shape;10;p1"/>
          <p:cNvSpPr txBox="1"/>
          <p:nvPr/>
        </p:nvSpPr>
        <p:spPr>
          <a:xfrm>
            <a:off x="3716400" y="278775"/>
            <a:ext cx="32592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chemeClr val="accent1"/>
                </a:solidFill>
                <a:latin typeface="Bellota"/>
                <a:ea typeface="Bellota"/>
                <a:cs typeface="Bellota"/>
                <a:sym typeface="Bellota"/>
              </a:rPr>
              <a:t>What’s </a:t>
            </a:r>
            <a:r>
              <a:rPr lang="ja" sz="1000">
                <a:solidFill>
                  <a:schemeClr val="accent1"/>
                </a:solidFill>
                <a:latin typeface="Bellota"/>
                <a:ea typeface="Bellota"/>
                <a:cs typeface="Bellota"/>
                <a:sym typeface="Bellota"/>
              </a:rPr>
              <a:t>K</a:t>
            </a:r>
            <a:r>
              <a:rPr lang="ja" sz="1000">
                <a:solidFill>
                  <a:schemeClr val="accent1"/>
                </a:solidFill>
                <a:latin typeface="Bellota"/>
                <a:ea typeface="Bellota"/>
                <a:cs typeface="Bellota"/>
                <a:sym typeface="Bellota"/>
              </a:rPr>
              <a:t>okkaku shindan ?</a:t>
            </a:r>
            <a:endParaRPr sz="1000">
              <a:solidFill>
                <a:schemeClr val="accent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80000" y="7210900"/>
            <a:ext cx="2444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chemeClr val="accent1"/>
                </a:solidFill>
                <a:latin typeface="Bellota"/>
                <a:ea typeface="Bellota"/>
                <a:cs typeface="Bellota"/>
                <a:sym typeface="Bellota"/>
              </a:rPr>
              <a:t>Designed by wakana (https://imecon-sozai.com/)</a:t>
            </a:r>
            <a:endParaRPr sz="800">
              <a:solidFill>
                <a:schemeClr val="accent1"/>
              </a:solidFill>
              <a:latin typeface="Bellota"/>
              <a:ea typeface="Bellota"/>
              <a:cs typeface="Bellota"/>
              <a:sym typeface="Bellot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subTitle"/>
          </p:nvPr>
        </p:nvSpPr>
        <p:spPr>
          <a:xfrm>
            <a:off x="364468" y="3869618"/>
            <a:ext cx="9963000" cy="24510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身体の特徴から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最も体型を美しく見せてくれる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ファッションがわかる診断です。</a:t>
            </a:r>
            <a:endParaRPr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太ってる、痩せているは関係なく、一生変わりません。</a:t>
            </a:r>
            <a:endParaRPr sz="1800"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cxnSp>
        <p:nvCxnSpPr>
          <p:cNvPr id="35" name="Google Shape;35;p7"/>
          <p:cNvCxnSpPr/>
          <p:nvPr/>
        </p:nvCxnSpPr>
        <p:spPr>
          <a:xfrm>
            <a:off x="4256200" y="4361675"/>
            <a:ext cx="21030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Google Shape;36;p7"/>
          <p:cNvCxnSpPr/>
          <p:nvPr/>
        </p:nvCxnSpPr>
        <p:spPr>
          <a:xfrm>
            <a:off x="3197050" y="4929650"/>
            <a:ext cx="43017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7"/>
          <p:cNvSpPr txBox="1"/>
          <p:nvPr>
            <p:ph type="ctrTitle"/>
          </p:nvPr>
        </p:nvSpPr>
        <p:spPr>
          <a:xfrm>
            <a:off x="1025975" y="1696175"/>
            <a:ext cx="8640000" cy="15351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“骨格診断”って何</a:t>
            </a:r>
            <a:r>
              <a:rPr lang="ja"/>
              <a:t>？</a:t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1744475" y="1696175"/>
            <a:ext cx="720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3 分 で わ か る</a:t>
            </a:r>
            <a:endParaRPr sz="1800">
              <a:solidFill>
                <a:schemeClr val="dk1"/>
              </a:solidFill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grpSp>
        <p:nvGrpSpPr>
          <p:cNvPr id="39" name="Google Shape;39;p7"/>
          <p:cNvGrpSpPr/>
          <p:nvPr/>
        </p:nvGrpSpPr>
        <p:grpSpPr>
          <a:xfrm>
            <a:off x="4117888" y="1738925"/>
            <a:ext cx="2456225" cy="376200"/>
            <a:chOff x="4117888" y="1326925"/>
            <a:chExt cx="2456225" cy="376200"/>
          </a:xfrm>
        </p:grpSpPr>
        <p:cxnSp>
          <p:nvCxnSpPr>
            <p:cNvPr id="40" name="Google Shape;40;p7"/>
            <p:cNvCxnSpPr/>
            <p:nvPr/>
          </p:nvCxnSpPr>
          <p:spPr>
            <a:xfrm>
              <a:off x="4117888" y="1326925"/>
              <a:ext cx="1383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7"/>
            <p:cNvCxnSpPr/>
            <p:nvPr/>
          </p:nvCxnSpPr>
          <p:spPr>
            <a:xfrm flipH="1">
              <a:off x="6435813" y="1326925"/>
              <a:ext cx="1383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42" name="Google Shape;42;p7"/>
          <p:cNvSpPr/>
          <p:nvPr/>
        </p:nvSpPr>
        <p:spPr>
          <a:xfrm flipH="1" rot="10800000">
            <a:off x="5185200" y="3385850"/>
            <a:ext cx="321600" cy="2781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どんなメリットがあるの？</a:t>
            </a:r>
            <a:endParaRPr/>
          </a:p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1300575" y="2430175"/>
            <a:ext cx="8091000" cy="23355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「マネキンと同じコーデなのに、自分が着るとしっくりこない…」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/>
              <a:t>「太っていないのに、着太りして見える…」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/>
              <a:t>それは、自分の骨格タイプと合っていないからかも。</a:t>
            </a:r>
            <a:endParaRPr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61350" y="4613075"/>
            <a:ext cx="33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骨格タイプを活かすと</a:t>
            </a:r>
            <a:endParaRPr b="1" sz="16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3128650" y="5326850"/>
            <a:ext cx="629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着痩せして、スタイル良く見える!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垢抜けておしゃれな印象に!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grpSp>
        <p:nvGrpSpPr>
          <p:cNvPr id="51" name="Google Shape;51;p8"/>
          <p:cNvGrpSpPr/>
          <p:nvPr/>
        </p:nvGrpSpPr>
        <p:grpSpPr>
          <a:xfrm>
            <a:off x="3891546" y="4640525"/>
            <a:ext cx="2908907" cy="376200"/>
            <a:chOff x="4117888" y="1326925"/>
            <a:chExt cx="2456225" cy="376200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4117888" y="1326925"/>
              <a:ext cx="1383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8"/>
            <p:cNvCxnSpPr/>
            <p:nvPr/>
          </p:nvCxnSpPr>
          <p:spPr>
            <a:xfrm flipH="1">
              <a:off x="6435813" y="1326925"/>
              <a:ext cx="1383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54" name="Google Shape;54;p8"/>
          <p:cNvSpPr/>
          <p:nvPr/>
        </p:nvSpPr>
        <p:spPr>
          <a:xfrm>
            <a:off x="2860775" y="54918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2860775" y="60401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5346000" y="2861525"/>
            <a:ext cx="33297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8"/>
          <p:cNvCxnSpPr/>
          <p:nvPr/>
        </p:nvCxnSpPr>
        <p:spPr>
          <a:xfrm>
            <a:off x="5346000" y="3454350"/>
            <a:ext cx="20295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1669175" y="232262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ストレート</a:t>
            </a:r>
            <a:endParaRPr sz="1800"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584000" y="232262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ウェーブ</a:t>
            </a:r>
            <a:endParaRPr sz="1800"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7498825" y="2322625"/>
            <a:ext cx="152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Zen Kaku Gothic Antique Medium"/>
                <a:ea typeface="Zen Kaku Gothic Antique Medium"/>
                <a:cs typeface="Zen Kaku Gothic Antique Medium"/>
                <a:sym typeface="Zen Kaku Gothic Antique Medium"/>
              </a:rPr>
              <a:t>ナチュラル</a:t>
            </a:r>
            <a:endParaRPr sz="1800">
              <a:latin typeface="Zen Kaku Gothic Antique Medium"/>
              <a:ea typeface="Zen Kaku Gothic Antique Medium"/>
              <a:cs typeface="Zen Kaku Gothic Antique Medium"/>
              <a:sym typeface="Zen Kaku Gothic Antique Medium"/>
            </a:endParaRPr>
          </a:p>
        </p:txBody>
      </p:sp>
      <p:cxnSp>
        <p:nvCxnSpPr>
          <p:cNvPr id="65" name="Google Shape;65;p9"/>
          <p:cNvCxnSpPr/>
          <p:nvPr/>
        </p:nvCxnSpPr>
        <p:spPr>
          <a:xfrm>
            <a:off x="1854000" y="2732975"/>
            <a:ext cx="11316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9"/>
          <p:cNvCxnSpPr/>
          <p:nvPr/>
        </p:nvCxnSpPr>
        <p:spPr>
          <a:xfrm>
            <a:off x="4917163" y="2732975"/>
            <a:ext cx="8451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9"/>
          <p:cNvCxnSpPr/>
          <p:nvPr/>
        </p:nvCxnSpPr>
        <p:spPr>
          <a:xfrm>
            <a:off x="7706400" y="2732975"/>
            <a:ext cx="11316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骨格診断は3タイプ</a:t>
            </a:r>
            <a:endParaRPr/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3">
            <a:alphaModFix/>
          </a:blip>
          <a:srcRect b="53100" l="0" r="0" t="0"/>
          <a:stretch/>
        </p:blipFill>
        <p:spPr>
          <a:xfrm>
            <a:off x="1212725" y="2784325"/>
            <a:ext cx="2436900" cy="431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4">
            <a:alphaModFix/>
          </a:blip>
          <a:srcRect b="53100" l="0" r="0" t="0"/>
          <a:stretch/>
        </p:blipFill>
        <p:spPr>
          <a:xfrm>
            <a:off x="4127550" y="2784325"/>
            <a:ext cx="2436900" cy="431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5">
            <a:alphaModFix/>
          </a:blip>
          <a:srcRect b="53100" l="0" r="0" t="0"/>
          <a:stretch/>
        </p:blipFill>
        <p:spPr>
          <a:xfrm>
            <a:off x="7146700" y="2784325"/>
            <a:ext cx="2436900" cy="431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98" r="2507" t="0"/>
          <a:stretch/>
        </p:blipFill>
        <p:spPr>
          <a:xfrm>
            <a:off x="1229698" y="1085775"/>
            <a:ext cx="1448099" cy="5760000"/>
          </a:xfrm>
          <a:prstGeom prst="rect">
            <a:avLst/>
          </a:prstGeom>
        </p:spPr>
      </p:pic>
      <p:sp>
        <p:nvSpPr>
          <p:cNvPr id="77" name="Google Shape;77;p10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骨格ストレート</a:t>
            </a:r>
            <a:endParaRPr/>
          </a:p>
        </p:txBody>
      </p:sp>
      <p:sp>
        <p:nvSpPr>
          <p:cNvPr id="78" name="Google Shape;78;p10"/>
          <p:cNvSpPr txBox="1"/>
          <p:nvPr>
            <p:ph idx="1" type="subTitle"/>
          </p:nvPr>
        </p:nvSpPr>
        <p:spPr>
          <a:xfrm>
            <a:off x="3325675" y="2275700"/>
            <a:ext cx="4040700" cy="23355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000000"/>
                </a:solidFill>
              </a:rPr>
              <a:t>身体に厚みがあり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000000"/>
                </a:solidFill>
              </a:rPr>
              <a:t>立体感・筋肉を感じさせる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 sz="1800">
                <a:solidFill>
                  <a:srgbClr val="000000"/>
                </a:solidFill>
              </a:rPr>
              <a:t>メリハリのあるボディ。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10"/>
          <p:cNvSpPr txBox="1"/>
          <p:nvPr/>
        </p:nvSpPr>
        <p:spPr>
          <a:xfrm>
            <a:off x="3698475" y="5326850"/>
            <a:ext cx="375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ジャストサイズのお洋服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正統派でシンプルなもの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3430600" y="54918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3430600" y="60401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3661350" y="4613075"/>
            <a:ext cx="33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似合うのは</a:t>
            </a:r>
            <a:endParaRPr b="1" sz="16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grpSp>
        <p:nvGrpSpPr>
          <p:cNvPr id="83" name="Google Shape;83;p10"/>
          <p:cNvGrpSpPr/>
          <p:nvPr/>
        </p:nvGrpSpPr>
        <p:grpSpPr>
          <a:xfrm>
            <a:off x="4378909" y="4640525"/>
            <a:ext cx="1934232" cy="376200"/>
            <a:chOff x="4376671" y="4640525"/>
            <a:chExt cx="1934232" cy="376200"/>
          </a:xfrm>
        </p:grpSpPr>
        <p:cxnSp>
          <p:nvCxnSpPr>
            <p:cNvPr id="84" name="Google Shape;84;p10"/>
            <p:cNvCxnSpPr/>
            <p:nvPr/>
          </p:nvCxnSpPr>
          <p:spPr>
            <a:xfrm>
              <a:off x="4376671" y="46405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0"/>
            <p:cNvCxnSpPr/>
            <p:nvPr/>
          </p:nvCxnSpPr>
          <p:spPr>
            <a:xfrm flipH="1">
              <a:off x="6147104" y="46405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pic>
        <p:nvPicPr>
          <p:cNvPr id="86" name="Google Shape;86;p1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498" r="2507" t="0"/>
          <a:stretch/>
        </p:blipFill>
        <p:spPr>
          <a:xfrm>
            <a:off x="8014248" y="1085775"/>
            <a:ext cx="1448099" cy="5760000"/>
          </a:xfrm>
          <a:prstGeom prst="rect">
            <a:avLst/>
          </a:prstGeom>
        </p:spPr>
      </p:pic>
      <p:cxnSp>
        <p:nvCxnSpPr>
          <p:cNvPr id="87" name="Google Shape;87;p10"/>
          <p:cNvCxnSpPr/>
          <p:nvPr/>
        </p:nvCxnSpPr>
        <p:spPr>
          <a:xfrm>
            <a:off x="3740000" y="1953475"/>
            <a:ext cx="31539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98" r="2507" t="0"/>
          <a:stretch/>
        </p:blipFill>
        <p:spPr>
          <a:xfrm>
            <a:off x="1229698" y="1085775"/>
            <a:ext cx="1448099" cy="5760000"/>
          </a:xfrm>
          <a:prstGeom prst="rect">
            <a:avLst/>
          </a:prstGeom>
        </p:spPr>
      </p:pic>
      <p:pic>
        <p:nvPicPr>
          <p:cNvPr id="93" name="Google Shape;93;p1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498" r="2507" t="0"/>
          <a:stretch/>
        </p:blipFill>
        <p:spPr>
          <a:xfrm>
            <a:off x="8014248" y="1085775"/>
            <a:ext cx="1448099" cy="5760000"/>
          </a:xfrm>
          <a:prstGeom prst="rect">
            <a:avLst/>
          </a:prstGeom>
        </p:spPr>
      </p:pic>
      <p:sp>
        <p:nvSpPr>
          <p:cNvPr id="94" name="Google Shape;94;p11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骨格ウェーブ</a:t>
            </a:r>
            <a:endParaRPr/>
          </a:p>
        </p:txBody>
      </p:sp>
      <p:sp>
        <p:nvSpPr>
          <p:cNvPr id="95" name="Google Shape;95;p11"/>
          <p:cNvSpPr txBox="1"/>
          <p:nvPr>
            <p:ph idx="1" type="subTitle"/>
          </p:nvPr>
        </p:nvSpPr>
        <p:spPr>
          <a:xfrm>
            <a:off x="3325675" y="2275700"/>
            <a:ext cx="4040700" cy="1727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身体が薄く華奢で</a:t>
            </a:r>
            <a:endParaRPr sz="1800"/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 sz="1800"/>
              <a:t>筋肉より脂肪を感じるような</a:t>
            </a:r>
            <a:endParaRPr sz="1800"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ja" sz="1800"/>
              <a:t>やわらかく曲線的なボディ。</a:t>
            </a:r>
            <a:endParaRPr sz="1800"/>
          </a:p>
        </p:txBody>
      </p:sp>
      <p:sp>
        <p:nvSpPr>
          <p:cNvPr id="96" name="Google Shape;96;p11"/>
          <p:cNvSpPr txBox="1"/>
          <p:nvPr/>
        </p:nvSpPr>
        <p:spPr>
          <a:xfrm>
            <a:off x="3661350" y="4613075"/>
            <a:ext cx="33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似合うのは</a:t>
            </a:r>
            <a:endParaRPr b="1" sz="16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grpSp>
        <p:nvGrpSpPr>
          <p:cNvPr id="97" name="Google Shape;97;p11"/>
          <p:cNvGrpSpPr/>
          <p:nvPr/>
        </p:nvGrpSpPr>
        <p:grpSpPr>
          <a:xfrm>
            <a:off x="4378909" y="4640525"/>
            <a:ext cx="1934232" cy="376200"/>
            <a:chOff x="4376671" y="4640525"/>
            <a:chExt cx="1934232" cy="376200"/>
          </a:xfrm>
        </p:grpSpPr>
        <p:cxnSp>
          <p:nvCxnSpPr>
            <p:cNvPr id="98" name="Google Shape;98;p11"/>
            <p:cNvCxnSpPr/>
            <p:nvPr/>
          </p:nvCxnSpPr>
          <p:spPr>
            <a:xfrm>
              <a:off x="4376671" y="46405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1"/>
            <p:cNvCxnSpPr/>
            <p:nvPr/>
          </p:nvCxnSpPr>
          <p:spPr>
            <a:xfrm flipH="1">
              <a:off x="6147104" y="46405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00" name="Google Shape;100;p11"/>
          <p:cNvSpPr txBox="1"/>
          <p:nvPr/>
        </p:nvSpPr>
        <p:spPr>
          <a:xfrm>
            <a:off x="3593550" y="5326850"/>
            <a:ext cx="452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コンパクトサイズのお洋服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やわらかく装飾の多いもの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3325675" y="54918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3325675" y="60401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11"/>
          <p:cNvCxnSpPr/>
          <p:nvPr/>
        </p:nvCxnSpPr>
        <p:spPr>
          <a:xfrm>
            <a:off x="4041900" y="1953475"/>
            <a:ext cx="26082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98" r="2507" t="0"/>
          <a:stretch/>
        </p:blipFill>
        <p:spPr>
          <a:xfrm>
            <a:off x="1229698" y="1085775"/>
            <a:ext cx="1448099" cy="5760000"/>
          </a:xfrm>
          <a:prstGeom prst="rect">
            <a:avLst/>
          </a:prstGeom>
        </p:spPr>
      </p:pic>
      <p:pic>
        <p:nvPicPr>
          <p:cNvPr id="109" name="Google Shape;109;p1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498" r="2507" t="0"/>
          <a:stretch/>
        </p:blipFill>
        <p:spPr>
          <a:xfrm>
            <a:off x="8014248" y="1085775"/>
            <a:ext cx="1448099" cy="5760000"/>
          </a:xfrm>
          <a:prstGeom prst="rect">
            <a:avLst/>
          </a:prstGeom>
        </p:spPr>
      </p:pic>
      <p:sp>
        <p:nvSpPr>
          <p:cNvPr id="110" name="Google Shape;110;p12"/>
          <p:cNvSpPr txBox="1"/>
          <p:nvPr>
            <p:ph type="title"/>
          </p:nvPr>
        </p:nvSpPr>
        <p:spPr>
          <a:xfrm>
            <a:off x="1026000" y="1260000"/>
            <a:ext cx="8640000" cy="1245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骨格ナチュラル</a:t>
            </a:r>
            <a:endParaRPr/>
          </a:p>
        </p:txBody>
      </p:sp>
      <p:sp>
        <p:nvSpPr>
          <p:cNvPr id="111" name="Google Shape;111;p12"/>
          <p:cNvSpPr txBox="1"/>
          <p:nvPr>
            <p:ph idx="1" type="subTitle"/>
          </p:nvPr>
        </p:nvSpPr>
        <p:spPr>
          <a:xfrm>
            <a:off x="3325675" y="2275700"/>
            <a:ext cx="4040700" cy="1727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あまり肉感的でなく</a:t>
            </a:r>
            <a:endParaRPr sz="1800"/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rPr lang="ja" sz="1800"/>
              <a:t>関節や骨の大きさが特徴的な</a:t>
            </a:r>
            <a:endParaRPr sz="1800"/>
          </a:p>
          <a:p>
            <a:pPr indent="0" lvl="0" marL="0" rtl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ja" sz="1800"/>
              <a:t>フレーム感のあるボディ。</a:t>
            </a:r>
            <a:endParaRPr sz="1800"/>
          </a:p>
        </p:txBody>
      </p:sp>
      <p:sp>
        <p:nvSpPr>
          <p:cNvPr id="112" name="Google Shape;112;p12"/>
          <p:cNvSpPr txBox="1"/>
          <p:nvPr/>
        </p:nvSpPr>
        <p:spPr>
          <a:xfrm>
            <a:off x="3661350" y="4613075"/>
            <a:ext cx="336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似合うのは</a:t>
            </a:r>
            <a:endParaRPr b="1" sz="16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grpSp>
        <p:nvGrpSpPr>
          <p:cNvPr id="113" name="Google Shape;113;p12"/>
          <p:cNvGrpSpPr/>
          <p:nvPr/>
        </p:nvGrpSpPr>
        <p:grpSpPr>
          <a:xfrm>
            <a:off x="4378909" y="4640525"/>
            <a:ext cx="1934232" cy="376200"/>
            <a:chOff x="4376671" y="4640525"/>
            <a:chExt cx="1934232" cy="376200"/>
          </a:xfrm>
        </p:grpSpPr>
        <p:cxnSp>
          <p:nvCxnSpPr>
            <p:cNvPr id="114" name="Google Shape;114;p12"/>
            <p:cNvCxnSpPr/>
            <p:nvPr/>
          </p:nvCxnSpPr>
          <p:spPr>
            <a:xfrm>
              <a:off x="4376671" y="46405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2"/>
            <p:cNvCxnSpPr/>
            <p:nvPr/>
          </p:nvCxnSpPr>
          <p:spPr>
            <a:xfrm flipH="1">
              <a:off x="6147104" y="4640525"/>
              <a:ext cx="163800" cy="37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16" name="Google Shape;116;p12"/>
          <p:cNvSpPr txBox="1"/>
          <p:nvPr/>
        </p:nvSpPr>
        <p:spPr>
          <a:xfrm>
            <a:off x="3698475" y="5326850"/>
            <a:ext cx="375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ゆったりサイズのお洋服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chemeClr val="dk1"/>
                </a:solidFill>
                <a:latin typeface="Zen Kaku Gothic Antique"/>
                <a:ea typeface="Zen Kaku Gothic Antique"/>
                <a:cs typeface="Zen Kaku Gothic Antique"/>
                <a:sym typeface="Zen Kaku Gothic Antique"/>
              </a:rPr>
              <a:t>ラフでカジュアルなもの</a:t>
            </a:r>
            <a:endParaRPr b="1" sz="2400">
              <a:solidFill>
                <a:schemeClr val="dk1"/>
              </a:solidFill>
              <a:latin typeface="Zen Kaku Gothic Antique"/>
              <a:ea typeface="Zen Kaku Gothic Antique"/>
              <a:cs typeface="Zen Kaku Gothic Antique"/>
              <a:sym typeface="Zen Kaku Gothic Antique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3430600" y="54918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/>
          <p:nvPr/>
        </p:nvSpPr>
        <p:spPr>
          <a:xfrm>
            <a:off x="3430600" y="6040199"/>
            <a:ext cx="228443" cy="216577"/>
          </a:xfrm>
          <a:custGeom>
            <a:rect b="b" l="l" r="r" t="t"/>
            <a:pathLst>
              <a:path extrusionOk="0" fill="none" h="161024" w="169846">
                <a:moveTo>
                  <a:pt x="0" y="74998"/>
                </a:moveTo>
                <a:lnTo>
                  <a:pt x="63968" y="161024"/>
                </a:lnTo>
                <a:lnTo>
                  <a:pt x="169846" y="1"/>
                </a:lnTo>
              </a:path>
            </a:pathLst>
          </a:custGeom>
          <a:noFill/>
          <a:ln cap="rnd" cmpd="sng" w="38100">
            <a:solidFill>
              <a:srgbClr val="F6F3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12"/>
          <p:cNvCxnSpPr/>
          <p:nvPr/>
        </p:nvCxnSpPr>
        <p:spPr>
          <a:xfrm>
            <a:off x="3740000" y="1953475"/>
            <a:ext cx="31539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3E3A39"/>
      </a:dk1>
      <a:lt1>
        <a:srgbClr val="E9DDEA"/>
      </a:lt1>
      <a:dk2>
        <a:srgbClr val="FFFFFF"/>
      </a:dk2>
      <a:lt2>
        <a:srgbClr val="FFFFFF"/>
      </a:lt2>
      <a:accent1>
        <a:srgbClr val="B68FBA"/>
      </a:accent1>
      <a:accent2>
        <a:srgbClr val="F6F34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