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7560000" cx="10692000"/>
  <p:notesSz cx="7560000" cy="10692000"/>
  <p:embeddedFontLst>
    <p:embeddedFont>
      <p:font typeface="Zen Kaku Gothic Antique Medium"/>
      <p:regular r:id="rId14"/>
      <p:bold r:id="rId15"/>
    </p:embeddedFont>
    <p:embeddedFont>
      <p:font typeface="Bellota"/>
      <p:regular r:id="rId16"/>
      <p:bold r:id="rId17"/>
      <p:italic r:id="rId18"/>
      <p:boldItalic r:id="rId19"/>
    </p:embeddedFont>
    <p:embeddedFont>
      <p:font typeface="Zen Kaku Gothic Antique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ZenKakuGothicAntiqu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ZenKakuGothicAntiq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ZenKakuGothicAntiqueMedium-bold.fntdata"/><Relationship Id="rId14" Type="http://schemas.openxmlformats.org/officeDocument/2006/relationships/font" Target="fonts/ZenKakuGothicAntiqueMedium-regular.fntdata"/><Relationship Id="rId17" Type="http://schemas.openxmlformats.org/officeDocument/2006/relationships/font" Target="fonts/Bellota-bold.fntdata"/><Relationship Id="rId16" Type="http://schemas.openxmlformats.org/officeDocument/2006/relationships/font" Target="fonts/Bellot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ellota-boldItalic.fntdata"/><Relationship Id="rId6" Type="http://schemas.openxmlformats.org/officeDocument/2006/relationships/slide" Target="slides/slide1.xml"/><Relationship Id="rId18" Type="http://schemas.openxmlformats.org/officeDocument/2006/relationships/font" Target="fonts/Bellot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2bddaa301_0_2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12bddaa30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2bddaa301_0_4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2bddaa3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9b1ce5ab9_0_6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9b1ce5ab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9b1ce5ab9_0_3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9b1ce5a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9b1ce5ab9_0_4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9b1ce5ab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9b1ce5ab9_0_5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9b1ce5ab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9b1ce5ab9_0_5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9b1ce5ab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025975" y="1696175"/>
            <a:ext cx="8640000" cy="15351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64468" y="3869618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00575" y="2430175"/>
            <a:ext cx="8091000" cy="1632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1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1">
  <p:cSld name="CUSTOM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>
            <p:ph idx="2" type="pic"/>
          </p:nvPr>
        </p:nvSpPr>
        <p:spPr>
          <a:xfrm>
            <a:off x="1671875" y="2030375"/>
            <a:ext cx="3543900" cy="44643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5174300" y="5322825"/>
            <a:ext cx="4663500" cy="117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5"/>
          <p:cNvSpPr/>
          <p:nvPr>
            <p:ph idx="3" type="pic"/>
          </p:nvPr>
        </p:nvSpPr>
        <p:spPr>
          <a:xfrm>
            <a:off x="6146625" y="2361050"/>
            <a:ext cx="2718900" cy="271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13000" y="85525"/>
            <a:ext cx="6066000" cy="606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80000" y="455400"/>
            <a:ext cx="10332000" cy="664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026000" y="2520000"/>
            <a:ext cx="8640000" cy="4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>
            <a:lvl1pPr indent="-3619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Zen Kaku Gothic Antique"/>
              <a:buChar char="●"/>
              <a:defRPr sz="21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○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■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●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○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■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●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○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■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9pPr>
          </a:lstStyle>
          <a:p/>
        </p:txBody>
      </p:sp>
      <p:sp>
        <p:nvSpPr>
          <p:cNvPr id="10" name="Google Shape;10;p1"/>
          <p:cNvSpPr txBox="1"/>
          <p:nvPr/>
        </p:nvSpPr>
        <p:spPr>
          <a:xfrm>
            <a:off x="3716400" y="278775"/>
            <a:ext cx="3259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chemeClr val="accent1"/>
                </a:solidFill>
                <a:latin typeface="Bellota"/>
                <a:ea typeface="Bellota"/>
                <a:cs typeface="Bellota"/>
                <a:sym typeface="Bellota"/>
              </a:rPr>
              <a:t>What’s Personal Color?</a:t>
            </a:r>
            <a:endParaRPr sz="1000">
              <a:solidFill>
                <a:schemeClr val="accent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80000" y="7210900"/>
            <a:ext cx="244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accent1"/>
                </a:solidFill>
                <a:latin typeface="Bellota"/>
                <a:ea typeface="Bellota"/>
                <a:cs typeface="Bellota"/>
                <a:sym typeface="Bellota"/>
              </a:rPr>
              <a:t>Designed by wakana (https://imecon-sozai.com/)</a:t>
            </a:r>
            <a:endParaRPr sz="800">
              <a:solidFill>
                <a:schemeClr val="accent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364468" y="3869618"/>
            <a:ext cx="9963000" cy="24510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肌や目の色と調和して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その人を美しく魅力的に見せる色のこと。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パーソナルカラーは一生変わりません。</a:t>
            </a:r>
            <a:endParaRPr sz="18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cxnSp>
        <p:nvCxnSpPr>
          <p:cNvPr id="35" name="Google Shape;35;p7"/>
          <p:cNvCxnSpPr/>
          <p:nvPr/>
        </p:nvCxnSpPr>
        <p:spPr>
          <a:xfrm>
            <a:off x="3819925" y="4362650"/>
            <a:ext cx="24612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7"/>
          <p:cNvCxnSpPr/>
          <p:nvPr/>
        </p:nvCxnSpPr>
        <p:spPr>
          <a:xfrm>
            <a:off x="3672163" y="4922125"/>
            <a:ext cx="33477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7"/>
          <p:cNvSpPr txBox="1"/>
          <p:nvPr>
            <p:ph type="ctrTitle"/>
          </p:nvPr>
        </p:nvSpPr>
        <p:spPr>
          <a:xfrm>
            <a:off x="1025975" y="1696175"/>
            <a:ext cx="8640000" cy="15351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“パーソナルカラー”って何？</a:t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1744475" y="1696175"/>
            <a:ext cx="720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今さら聞けない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grpSp>
        <p:nvGrpSpPr>
          <p:cNvPr id="39" name="Google Shape;39;p7"/>
          <p:cNvGrpSpPr/>
          <p:nvPr/>
        </p:nvGrpSpPr>
        <p:grpSpPr>
          <a:xfrm>
            <a:off x="4117888" y="1738925"/>
            <a:ext cx="2456225" cy="376200"/>
            <a:chOff x="4117888" y="1326925"/>
            <a:chExt cx="2456225" cy="376200"/>
          </a:xfrm>
        </p:grpSpPr>
        <p:cxnSp>
          <p:nvCxnSpPr>
            <p:cNvPr id="40" name="Google Shape;40;p7"/>
            <p:cNvCxnSpPr/>
            <p:nvPr/>
          </p:nvCxnSpPr>
          <p:spPr>
            <a:xfrm>
              <a:off x="4117888" y="1326925"/>
              <a:ext cx="1383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7"/>
            <p:cNvCxnSpPr/>
            <p:nvPr/>
          </p:nvCxnSpPr>
          <p:spPr>
            <a:xfrm flipH="1">
              <a:off x="6435813" y="1326925"/>
              <a:ext cx="1383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42" name="Google Shape;42;p7"/>
          <p:cNvSpPr/>
          <p:nvPr/>
        </p:nvSpPr>
        <p:spPr>
          <a:xfrm flipH="1" rot="10800000">
            <a:off x="5185200" y="3385850"/>
            <a:ext cx="321600" cy="278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どんなメリットがあるの？</a:t>
            </a:r>
            <a:endParaRPr/>
          </a:p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1300575" y="2430175"/>
            <a:ext cx="8091000" cy="1119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自分に似合う色を身につけると、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ja"/>
              <a:t>肌がキレイに見える・目力が増す・健康的に見えるなどの効果が！</a:t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4877125" y="3828550"/>
            <a:ext cx="9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だから</a:t>
            </a:r>
            <a:endParaRPr b="1" sz="16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3128650" y="4403100"/>
            <a:ext cx="6296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洋服や化粧品の買い物が楽になる!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断捨離できる!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第一印象がよくなる!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自分に自信が持てる!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grpSp>
        <p:nvGrpSpPr>
          <p:cNvPr id="51" name="Google Shape;51;p8"/>
          <p:cNvGrpSpPr/>
          <p:nvPr/>
        </p:nvGrpSpPr>
        <p:grpSpPr>
          <a:xfrm>
            <a:off x="4673884" y="3856000"/>
            <a:ext cx="1344232" cy="376200"/>
            <a:chOff x="4613696" y="3728125"/>
            <a:chExt cx="1344232" cy="376200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4613696" y="37281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8"/>
            <p:cNvCxnSpPr/>
            <p:nvPr/>
          </p:nvCxnSpPr>
          <p:spPr>
            <a:xfrm flipH="1">
              <a:off x="5794129" y="37281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4" name="Google Shape;54;p8"/>
          <p:cNvSpPr/>
          <p:nvPr/>
        </p:nvSpPr>
        <p:spPr>
          <a:xfrm>
            <a:off x="2860775" y="456814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2860775" y="511644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1888175" y="3454350"/>
            <a:ext cx="20838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8"/>
          <p:cNvCxnSpPr/>
          <p:nvPr/>
        </p:nvCxnSpPr>
        <p:spPr>
          <a:xfrm>
            <a:off x="4220100" y="3454350"/>
            <a:ext cx="10908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8"/>
          <p:cNvCxnSpPr/>
          <p:nvPr/>
        </p:nvCxnSpPr>
        <p:spPr>
          <a:xfrm>
            <a:off x="5596700" y="3454350"/>
            <a:ext cx="15648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/>
          <p:nvPr/>
        </p:nvSpPr>
        <p:spPr>
          <a:xfrm>
            <a:off x="2860775" y="566474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2860775" y="621304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1365950" y="342687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スプリング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代表的なのは、</a:t>
            </a:r>
            <a:endParaRPr sz="2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4タイプに分類する方法。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/>
              <a:t>※6タイプや16タイプに分類するものもあります。</a:t>
            </a:r>
            <a:endParaRPr sz="1000"/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775" y="3953657"/>
            <a:ext cx="1440356" cy="143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054" y="3953653"/>
            <a:ext cx="1440356" cy="143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334" y="3953660"/>
            <a:ext cx="1440356" cy="143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6613" y="3953650"/>
            <a:ext cx="1440356" cy="14399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1407775" y="6005125"/>
            <a:ext cx="79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同じ「ピンク」でも似合うピンクが違います。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3522225" y="342687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サマー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5678500" y="342687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オータム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7834775" y="342687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ウィンター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どうやって診断できるの？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1123000" y="2331700"/>
            <a:ext cx="24411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91425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プロ診断</a:t>
            </a:r>
            <a:endParaRPr sz="24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3287425" y="2331700"/>
            <a:ext cx="6444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91425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カラードレープというカラー診断専用の布を胸元に当てて診断します。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価格は1万円〜3万円くらい。※サロンによる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cxnSp>
        <p:nvCxnSpPr>
          <p:cNvPr id="82" name="Google Shape;82;p10"/>
          <p:cNvCxnSpPr/>
          <p:nvPr/>
        </p:nvCxnSpPr>
        <p:spPr>
          <a:xfrm>
            <a:off x="948000" y="3411700"/>
            <a:ext cx="8796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3" name="Google Shape;83;p10"/>
          <p:cNvSpPr txBox="1"/>
          <p:nvPr/>
        </p:nvSpPr>
        <p:spPr>
          <a:xfrm>
            <a:off x="948000" y="5891500"/>
            <a:ext cx="875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800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自己診断でなく、客観的に診断してもらうことをおすすめします！</a:t>
            </a:r>
            <a:endParaRPr b="1" sz="18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cxnSp>
        <p:nvCxnSpPr>
          <p:cNvPr id="84" name="Google Shape;84;p10"/>
          <p:cNvCxnSpPr/>
          <p:nvPr/>
        </p:nvCxnSpPr>
        <p:spPr>
          <a:xfrm>
            <a:off x="1896300" y="6296250"/>
            <a:ext cx="4296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0"/>
          <p:cNvSpPr txBox="1"/>
          <p:nvPr/>
        </p:nvSpPr>
        <p:spPr>
          <a:xfrm>
            <a:off x="1123000" y="3411700"/>
            <a:ext cx="24411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91425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簡易診断</a:t>
            </a:r>
            <a:endParaRPr sz="24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3287425" y="3411700"/>
            <a:ext cx="6444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91425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百貨店やコスメカウンターなどで簡易的に診断をしてくれるところも。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無料〜5000円くらいで比較的安価だけど、なかなか予約がとれない。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948000" y="4491700"/>
            <a:ext cx="8796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8" name="Google Shape;88;p10"/>
          <p:cNvSpPr txBox="1"/>
          <p:nvPr/>
        </p:nvSpPr>
        <p:spPr>
          <a:xfrm>
            <a:off x="1123000" y="4491700"/>
            <a:ext cx="24411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91425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Web診断</a:t>
            </a:r>
            <a:endParaRPr sz="24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3287425" y="4491700"/>
            <a:ext cx="6444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2000" lIns="91425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質問に答えたり自分で写真を撮ったりして簡単に診断できるサービスも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たくさんあります。ほとんど無料でできるけど、正確性には欠ける。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"/>
          <p:cNvPicPr preferRelativeResize="0"/>
          <p:nvPr>
            <p:ph idx="2" type="pic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875" y="2030375"/>
            <a:ext cx="3543901" cy="4464300"/>
          </a:xfrm>
          <a:prstGeom prst="rect">
            <a:avLst/>
          </a:prstGeom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スプリングタイプ</a:t>
            </a:r>
            <a:endParaRPr/>
          </a:p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5174300" y="5322825"/>
            <a:ext cx="4663500" cy="117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</a:rPr>
              <a:t>春の花畑のような、明るく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</a:rPr>
              <a:t>かわいらしい色が似合うタイプ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49" l="0" r="0" t="59"/>
          <a:stretch/>
        </p:blipFill>
        <p:spPr>
          <a:xfrm>
            <a:off x="6146625" y="2361050"/>
            <a:ext cx="2718899" cy="2718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23" l="0" r="0" t="2723"/>
          <a:stretch/>
        </p:blipFill>
        <p:spPr>
          <a:xfrm>
            <a:off x="1671875" y="2030375"/>
            <a:ext cx="3543901" cy="4464300"/>
          </a:xfrm>
          <a:prstGeom prst="rect">
            <a:avLst/>
          </a:prstGeom>
        </p:spPr>
      </p:pic>
      <p:sp>
        <p:nvSpPr>
          <p:cNvPr id="103" name="Google Shape;103;p12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サマータイプ</a:t>
            </a:r>
            <a:endParaRPr/>
          </a:p>
        </p:txBody>
      </p:sp>
      <p:sp>
        <p:nvSpPr>
          <p:cNvPr id="104" name="Google Shape;104;p12"/>
          <p:cNvSpPr txBox="1"/>
          <p:nvPr>
            <p:ph idx="1" type="subTitle"/>
          </p:nvPr>
        </p:nvSpPr>
        <p:spPr>
          <a:xfrm>
            <a:off x="5174300" y="5322825"/>
            <a:ext cx="4663500" cy="117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初夏の草花のような、涼しげで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ja"/>
              <a:t>やわらかい色が似合うタイプ</a:t>
            </a:r>
            <a:endParaRPr/>
          </a:p>
        </p:txBody>
      </p:sp>
      <p:pic>
        <p:nvPicPr>
          <p:cNvPr id="105" name="Google Shape;105;p1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6625" y="2361050"/>
            <a:ext cx="2718900" cy="271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812" l="0" r="0" t="2812"/>
          <a:stretch/>
        </p:blipFill>
        <p:spPr>
          <a:xfrm>
            <a:off x="1671875" y="2030375"/>
            <a:ext cx="3543900" cy="4464299"/>
          </a:xfrm>
          <a:prstGeom prst="rect">
            <a:avLst/>
          </a:prstGeom>
        </p:spPr>
      </p:pic>
      <p:sp>
        <p:nvSpPr>
          <p:cNvPr id="111" name="Google Shape;111;p13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オータムタイプ</a:t>
            </a:r>
            <a:endParaRPr/>
          </a:p>
        </p:txBody>
      </p:sp>
      <p:sp>
        <p:nvSpPr>
          <p:cNvPr id="112" name="Google Shape;112;p13"/>
          <p:cNvSpPr txBox="1"/>
          <p:nvPr>
            <p:ph idx="1" type="subTitle"/>
          </p:nvPr>
        </p:nvSpPr>
        <p:spPr>
          <a:xfrm>
            <a:off x="5174300" y="5322825"/>
            <a:ext cx="4663500" cy="117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秋の紅葉のような、深みのある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ja"/>
              <a:t>落ち着いた色が似合うタイプ</a:t>
            </a:r>
            <a:endParaRPr/>
          </a:p>
        </p:txBody>
      </p:sp>
      <p:pic>
        <p:nvPicPr>
          <p:cNvPr id="113" name="Google Shape;113;p1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49" l="0" r="0" t="59"/>
          <a:stretch/>
        </p:blipFill>
        <p:spPr>
          <a:xfrm>
            <a:off x="6146625" y="2361050"/>
            <a:ext cx="2718899" cy="2718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23" l="0" r="0" t="2723"/>
          <a:stretch/>
        </p:blipFill>
        <p:spPr>
          <a:xfrm>
            <a:off x="1671875" y="2030375"/>
            <a:ext cx="3543901" cy="4464300"/>
          </a:xfrm>
          <a:prstGeom prst="rect">
            <a:avLst/>
          </a:prstGeom>
        </p:spPr>
      </p:pic>
      <p:sp>
        <p:nvSpPr>
          <p:cNvPr id="119" name="Google Shape;119;p14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ウィンタータイプ</a:t>
            </a:r>
            <a:endParaRPr/>
          </a:p>
        </p:txBody>
      </p:sp>
      <p:sp>
        <p:nvSpPr>
          <p:cNvPr id="120" name="Google Shape;120;p14"/>
          <p:cNvSpPr txBox="1"/>
          <p:nvPr>
            <p:ph idx="1" type="subTitle"/>
          </p:nvPr>
        </p:nvSpPr>
        <p:spPr>
          <a:xfrm>
            <a:off x="5174300" y="5322825"/>
            <a:ext cx="4663500" cy="117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雪のようにクリアでクールな色や、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ja"/>
              <a:t>はっきりした鮮やかな色が似合うタイプ</a:t>
            </a:r>
            <a:endParaRPr/>
          </a:p>
        </p:txBody>
      </p:sp>
      <p:pic>
        <p:nvPicPr>
          <p:cNvPr id="121" name="Google Shape;121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6625" y="2361050"/>
            <a:ext cx="2718900" cy="271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3E3A39"/>
      </a:dk1>
      <a:lt1>
        <a:srgbClr val="E9DBCC"/>
      </a:lt1>
      <a:dk2>
        <a:srgbClr val="FFFFFF"/>
      </a:dk2>
      <a:lt2>
        <a:srgbClr val="FFFFFF"/>
      </a:lt2>
      <a:accent1>
        <a:srgbClr val="A98F6A"/>
      </a:accent1>
      <a:accent2>
        <a:srgbClr val="F8C6B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